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067" r:id="rId1"/>
  </p:sldMasterIdLst>
  <p:notesMasterIdLst>
    <p:notesMasterId r:id="rId17"/>
  </p:notesMasterIdLst>
  <p:sldIdLst>
    <p:sldId id="666" r:id="rId2"/>
    <p:sldId id="672" r:id="rId3"/>
    <p:sldId id="700" r:id="rId4"/>
    <p:sldId id="703" r:id="rId5"/>
    <p:sldId id="706" r:id="rId6"/>
    <p:sldId id="707" r:id="rId7"/>
    <p:sldId id="697" r:id="rId8"/>
    <p:sldId id="675" r:id="rId9"/>
    <p:sldId id="710" r:id="rId10"/>
    <p:sldId id="711" r:id="rId11"/>
    <p:sldId id="712" r:id="rId12"/>
    <p:sldId id="713" r:id="rId13"/>
    <p:sldId id="714" r:id="rId14"/>
    <p:sldId id="717" r:id="rId15"/>
    <p:sldId id="715" r:id="rId16"/>
  </p:sldIdLst>
  <p:sldSz cx="24377650" cy="13716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Lato" panose="020F0502020204030203" pitchFamily="34" charset="0"/>
      <p:regular r:id="rId22"/>
      <p:bold r:id="rId23"/>
    </p:embeddedFont>
    <p:embeddedFont>
      <p:font typeface="Lato Black" panose="020F0A02020204030203" pitchFamily="34" charset="0"/>
      <p:bold r:id="rId24"/>
    </p:embeddedFont>
    <p:embeddedFont>
      <p:font typeface="Lato Regular" panose="020F0502020204030203" pitchFamily="34" charset="0"/>
      <p:regular r:id="rId25"/>
    </p:embeddedFont>
  </p:embeddedFontLst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12" userDrawn="1">
          <p15:clr>
            <a:srgbClr val="A4A3A4"/>
          </p15:clr>
        </p15:guide>
        <p15:guide id="2" pos="14829" userDrawn="1">
          <p15:clr>
            <a:srgbClr val="A4A3A4"/>
          </p15:clr>
        </p15:guide>
        <p15:guide id="3" pos="527" userDrawn="1">
          <p15:clr>
            <a:srgbClr val="A4A3A4"/>
          </p15:clr>
        </p15:guide>
        <p15:guide id="5" orient="horz" pos="528" userDrawn="1">
          <p15:clr>
            <a:srgbClr val="A4A3A4"/>
          </p15:clr>
        </p15:guide>
        <p15:guide id="41" pos="7678" userDrawn="1">
          <p15:clr>
            <a:srgbClr val="A4A3A4"/>
          </p15:clr>
        </p15:guide>
        <p15:guide id="46" orient="horz" pos="43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54AEC9"/>
    <a:srgbClr val="06919A"/>
    <a:srgbClr val="242C35"/>
    <a:srgbClr val="B8B8B8"/>
    <a:srgbClr val="566A86"/>
    <a:srgbClr val="525252"/>
    <a:srgbClr val="0E80C9"/>
    <a:srgbClr val="414E5E"/>
    <a:srgbClr val="3845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23" autoAdjust="0"/>
    <p:restoredTop sz="95028" autoAdjust="0"/>
  </p:normalViewPr>
  <p:slideViewPr>
    <p:cSldViewPr snapToGrid="0" snapToObjects="1">
      <p:cViewPr varScale="1">
        <p:scale>
          <a:sx n="32" d="100"/>
          <a:sy n="32" d="100"/>
        </p:scale>
        <p:origin x="1034" y="26"/>
      </p:cViewPr>
      <p:guideLst>
        <p:guide orient="horz" pos="8112"/>
        <p:guide pos="14829"/>
        <p:guide pos="527"/>
        <p:guide orient="horz" pos="528"/>
        <p:guide pos="7678"/>
        <p:guide orient="horz" pos="434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Regular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Regular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4/20/2020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Regular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Regular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34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03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09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92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41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32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75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230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43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434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825" cy="137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39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642027" y="3964148"/>
            <a:ext cx="9459379" cy="83216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75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0162" y="5627077"/>
            <a:ext cx="24367486" cy="80889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186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0162" y="2"/>
            <a:ext cx="24367486" cy="13715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275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188250" y="6483931"/>
            <a:ext cx="4809876" cy="56006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28D1FA9-A10E-284C-AFB0-D7FDFE695B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43329" y="6483931"/>
            <a:ext cx="4809876" cy="56006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7BF44CE-4448-F141-AD14-59D827B8C3E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332914" y="6483931"/>
            <a:ext cx="4809876" cy="56006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D4D19E3C-213A-1342-AF6F-0D0C73A837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405246" y="6483931"/>
            <a:ext cx="4809876" cy="56006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73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923012" y="3841264"/>
            <a:ext cx="3385266" cy="60004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73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744330" y="2994952"/>
            <a:ext cx="5816404" cy="77219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34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4572536" y="3093622"/>
            <a:ext cx="11573828" cy="72798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040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5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5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21A69-CE6F-2440-BAE4-5A4B3040CF2A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8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3AD81-3AD4-9C46-856E-C08CF1183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18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6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4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tasciencecentral.com/profiles/blogs/new-books-and-resources-for-dsc-members" TargetMode="External"/><Relationship Id="rId7" Type="http://schemas.openxmlformats.org/officeDocument/2006/relationships/hyperlink" Target="https://towardsdatascience.com/introduction-to-statistics-e9d72d818745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hyperlink" Target="https://towardsdatascience.com/why-choose-data-science-for-your-career-ca38db0c28d4" TargetMode="Externa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3paOmcrTjQ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74364D0-37E7-2945-AB5B-7CCC180FE771}"/>
              </a:ext>
            </a:extLst>
          </p:cNvPr>
          <p:cNvGrpSpPr/>
          <p:nvPr/>
        </p:nvGrpSpPr>
        <p:grpSpPr>
          <a:xfrm>
            <a:off x="3801704" y="5285887"/>
            <a:ext cx="10865272" cy="3144226"/>
            <a:chOff x="3801704" y="4931318"/>
            <a:chExt cx="10865272" cy="314422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460B3D3-56C1-D04E-A5E3-75B695A5ECF7}"/>
                </a:ext>
              </a:extLst>
            </p:cNvPr>
            <p:cNvSpPr txBox="1"/>
            <p:nvPr/>
          </p:nvSpPr>
          <p:spPr>
            <a:xfrm>
              <a:off x="3801704" y="4931318"/>
              <a:ext cx="1086527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Data Science for Marketing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7BBFFF4-300A-4C48-98A5-5CFB74E762C0}"/>
                </a:ext>
              </a:extLst>
            </p:cNvPr>
            <p:cNvSpPr txBox="1"/>
            <p:nvPr/>
          </p:nvSpPr>
          <p:spPr>
            <a:xfrm>
              <a:off x="3801704" y="7613879"/>
              <a:ext cx="542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spc="300" dirty="0">
                  <a:solidFill>
                    <a:schemeClr val="tx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Module 3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AF796407-6634-1745-A653-79207DDE08AC}"/>
              </a:ext>
            </a:extLst>
          </p:cNvPr>
          <p:cNvSpPr/>
          <p:nvPr/>
        </p:nvSpPr>
        <p:spPr>
          <a:xfrm>
            <a:off x="3903803" y="4594071"/>
            <a:ext cx="1140721" cy="1134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288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188825" y="16098556"/>
            <a:ext cx="121888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With this in mind, the marketing department would inform the department to create a prototype. 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D9AE64D-B21B-5B47-B309-3CABF57914A7}"/>
              </a:ext>
            </a:extLst>
          </p:cNvPr>
          <p:cNvGrpSpPr/>
          <p:nvPr/>
        </p:nvGrpSpPr>
        <p:grpSpPr>
          <a:xfrm>
            <a:off x="3701950" y="5423212"/>
            <a:ext cx="16973750" cy="2484858"/>
            <a:chOff x="1642027" y="5188748"/>
            <a:chExt cx="16973750" cy="2484858"/>
          </a:xfrm>
        </p:grpSpPr>
        <p:sp>
          <p:nvSpPr>
            <p:cNvPr id="7" name="TextBox 6"/>
            <p:cNvSpPr txBox="1"/>
            <p:nvPr/>
          </p:nvSpPr>
          <p:spPr>
            <a:xfrm>
              <a:off x="1642027" y="5657670"/>
              <a:ext cx="12871142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5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Big Picture</a:t>
              </a:r>
            </a:p>
          </p:txBody>
        </p:sp>
        <p:sp>
          <p:nvSpPr>
            <p:cNvPr id="14" name="Shape 2546">
              <a:extLst>
                <a:ext uri="{FF2B5EF4-FFF2-40B4-BE49-F238E27FC236}">
                  <a16:creationId xmlns:a16="http://schemas.microsoft.com/office/drawing/2014/main" id="{46D14CD5-C27A-EB4E-A7A5-E472FCE094DA}"/>
                </a:ext>
              </a:extLst>
            </p:cNvPr>
            <p:cNvSpPr/>
            <p:nvPr/>
          </p:nvSpPr>
          <p:spPr>
            <a:xfrm>
              <a:off x="15681647" y="5188748"/>
              <a:ext cx="2934130" cy="2400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400"/>
                  </a:moveTo>
                  <a:lnTo>
                    <a:pt x="18655" y="20400"/>
                  </a:lnTo>
                  <a:lnTo>
                    <a:pt x="18655" y="1200"/>
                  </a:lnTo>
                  <a:lnTo>
                    <a:pt x="20618" y="1200"/>
                  </a:lnTo>
                  <a:cubicBezTo>
                    <a:pt x="20618" y="1200"/>
                    <a:pt x="20618" y="20400"/>
                    <a:pt x="20618" y="20400"/>
                  </a:cubicBezTo>
                  <a:close/>
                  <a:moveTo>
                    <a:pt x="21109" y="0"/>
                  </a:moveTo>
                  <a:lnTo>
                    <a:pt x="18164" y="0"/>
                  </a:lnTo>
                  <a:cubicBezTo>
                    <a:pt x="17893" y="0"/>
                    <a:pt x="17673" y="269"/>
                    <a:pt x="17673" y="600"/>
                  </a:cubicBezTo>
                  <a:lnTo>
                    <a:pt x="17673" y="21000"/>
                  </a:lnTo>
                  <a:cubicBezTo>
                    <a:pt x="17673" y="21332"/>
                    <a:pt x="17893" y="21600"/>
                    <a:pt x="18164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lnTo>
                    <a:pt x="21600" y="600"/>
                  </a:lnTo>
                  <a:cubicBezTo>
                    <a:pt x="21600" y="269"/>
                    <a:pt x="21380" y="0"/>
                    <a:pt x="21109" y="0"/>
                  </a:cubicBezTo>
                  <a:moveTo>
                    <a:pt x="8836" y="20400"/>
                  </a:moveTo>
                  <a:lnTo>
                    <a:pt x="6873" y="20400"/>
                  </a:lnTo>
                  <a:lnTo>
                    <a:pt x="6873" y="3600"/>
                  </a:lnTo>
                  <a:lnTo>
                    <a:pt x="8836" y="3600"/>
                  </a:lnTo>
                  <a:cubicBezTo>
                    <a:pt x="8836" y="3600"/>
                    <a:pt x="8836" y="20400"/>
                    <a:pt x="8836" y="20400"/>
                  </a:cubicBezTo>
                  <a:close/>
                  <a:moveTo>
                    <a:pt x="9327" y="2400"/>
                  </a:moveTo>
                  <a:lnTo>
                    <a:pt x="6382" y="2400"/>
                  </a:lnTo>
                  <a:cubicBezTo>
                    <a:pt x="6111" y="2400"/>
                    <a:pt x="5891" y="2669"/>
                    <a:pt x="5891" y="3000"/>
                  </a:cubicBezTo>
                  <a:lnTo>
                    <a:pt x="5891" y="21000"/>
                  </a:lnTo>
                  <a:cubicBezTo>
                    <a:pt x="5891" y="21332"/>
                    <a:pt x="6111" y="21600"/>
                    <a:pt x="6382" y="21600"/>
                  </a:cubicBezTo>
                  <a:lnTo>
                    <a:pt x="9327" y="21600"/>
                  </a:lnTo>
                  <a:cubicBezTo>
                    <a:pt x="9598" y="21600"/>
                    <a:pt x="9818" y="21332"/>
                    <a:pt x="9818" y="21000"/>
                  </a:cubicBezTo>
                  <a:lnTo>
                    <a:pt x="9818" y="3000"/>
                  </a:lnTo>
                  <a:cubicBezTo>
                    <a:pt x="9818" y="2669"/>
                    <a:pt x="9598" y="2400"/>
                    <a:pt x="9327" y="2400"/>
                  </a:cubicBezTo>
                  <a:moveTo>
                    <a:pt x="14727" y="20400"/>
                  </a:moveTo>
                  <a:lnTo>
                    <a:pt x="12764" y="20400"/>
                  </a:lnTo>
                  <a:lnTo>
                    <a:pt x="12764" y="10800"/>
                  </a:lnTo>
                  <a:lnTo>
                    <a:pt x="14727" y="10800"/>
                  </a:lnTo>
                  <a:cubicBezTo>
                    <a:pt x="14727" y="10800"/>
                    <a:pt x="14727" y="20400"/>
                    <a:pt x="14727" y="20400"/>
                  </a:cubicBezTo>
                  <a:close/>
                  <a:moveTo>
                    <a:pt x="15218" y="9600"/>
                  </a:moveTo>
                  <a:lnTo>
                    <a:pt x="12273" y="9600"/>
                  </a:lnTo>
                  <a:cubicBezTo>
                    <a:pt x="12002" y="9600"/>
                    <a:pt x="11782" y="9869"/>
                    <a:pt x="11782" y="10200"/>
                  </a:cubicBezTo>
                  <a:lnTo>
                    <a:pt x="11782" y="21000"/>
                  </a:lnTo>
                  <a:cubicBezTo>
                    <a:pt x="11782" y="21332"/>
                    <a:pt x="12002" y="21600"/>
                    <a:pt x="12273" y="21600"/>
                  </a:cubicBezTo>
                  <a:lnTo>
                    <a:pt x="15218" y="21600"/>
                  </a:lnTo>
                  <a:cubicBezTo>
                    <a:pt x="15489" y="21600"/>
                    <a:pt x="15709" y="21332"/>
                    <a:pt x="15709" y="21000"/>
                  </a:cubicBezTo>
                  <a:lnTo>
                    <a:pt x="15709" y="10200"/>
                  </a:lnTo>
                  <a:cubicBezTo>
                    <a:pt x="15709" y="9869"/>
                    <a:pt x="15489" y="9600"/>
                    <a:pt x="15218" y="9600"/>
                  </a:cubicBezTo>
                  <a:moveTo>
                    <a:pt x="2945" y="20400"/>
                  </a:moveTo>
                  <a:lnTo>
                    <a:pt x="982" y="20400"/>
                  </a:lnTo>
                  <a:lnTo>
                    <a:pt x="982" y="14400"/>
                  </a:lnTo>
                  <a:lnTo>
                    <a:pt x="2945" y="14400"/>
                  </a:lnTo>
                  <a:cubicBezTo>
                    <a:pt x="2945" y="14400"/>
                    <a:pt x="2945" y="20400"/>
                    <a:pt x="2945" y="20400"/>
                  </a:cubicBezTo>
                  <a:close/>
                  <a:moveTo>
                    <a:pt x="3436" y="13200"/>
                  </a:moveTo>
                  <a:lnTo>
                    <a:pt x="491" y="13200"/>
                  </a:lnTo>
                  <a:cubicBezTo>
                    <a:pt x="220" y="13200"/>
                    <a:pt x="0" y="13469"/>
                    <a:pt x="0" y="13800"/>
                  </a:cubicBezTo>
                  <a:lnTo>
                    <a:pt x="0" y="21000"/>
                  </a:lnTo>
                  <a:cubicBezTo>
                    <a:pt x="0" y="21332"/>
                    <a:pt x="220" y="21600"/>
                    <a:pt x="491" y="21600"/>
                  </a:cubicBezTo>
                  <a:lnTo>
                    <a:pt x="3436" y="21600"/>
                  </a:lnTo>
                  <a:cubicBezTo>
                    <a:pt x="3707" y="21600"/>
                    <a:pt x="3927" y="21332"/>
                    <a:pt x="3927" y="21000"/>
                  </a:cubicBezTo>
                  <a:lnTo>
                    <a:pt x="3927" y="13800"/>
                  </a:lnTo>
                  <a:cubicBezTo>
                    <a:pt x="3927" y="13469"/>
                    <a:pt x="3707" y="13200"/>
                    <a:pt x="3436" y="132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</p:grpSp>
    </p:spTree>
    <p:extLst>
      <p:ext uri="{BB962C8B-B14F-4D97-AF65-F5344CB8AC3E}">
        <p14:creationId xmlns:p14="http://schemas.microsoft.com/office/powerpoint/2010/main" val="1578066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756BCB4-CBDE-B74E-B7E4-B4D4C6AF6629}"/>
              </a:ext>
            </a:extLst>
          </p:cNvPr>
          <p:cNvSpPr/>
          <p:nvPr/>
        </p:nvSpPr>
        <p:spPr>
          <a:xfrm>
            <a:off x="12188827" y="0"/>
            <a:ext cx="12188825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EA01E9-D48D-5049-A42C-5B95EA7CCD9E}"/>
              </a:ext>
            </a:extLst>
          </p:cNvPr>
          <p:cNvSpPr/>
          <p:nvPr/>
        </p:nvSpPr>
        <p:spPr>
          <a:xfrm>
            <a:off x="14294899" y="2869661"/>
            <a:ext cx="7976681" cy="79766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299698-17A3-1B4F-BCCA-F87D9CC4ACE7}"/>
              </a:ext>
            </a:extLst>
          </p:cNvPr>
          <p:cNvSpPr/>
          <p:nvPr/>
        </p:nvSpPr>
        <p:spPr>
          <a:xfrm>
            <a:off x="14758584" y="3333346"/>
            <a:ext cx="7976681" cy="79766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5617316" y="4960783"/>
            <a:ext cx="66542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7F7F7F"/>
                </a:solidFill>
                <a:cs typeface="Arial" panose="020B0604020202020204" pitchFamily="34" charset="0"/>
              </a:rPr>
              <a:t>Extracting knowledge </a:t>
            </a:r>
            <a:r>
              <a:rPr lang="en-US" sz="6000" dirty="0">
                <a:solidFill>
                  <a:schemeClr val="accent3"/>
                </a:solidFill>
                <a:cs typeface="Arial" panose="020B0604020202020204" pitchFamily="34" charset="0"/>
              </a:rPr>
              <a:t>(and actionable insights) </a:t>
            </a:r>
            <a:r>
              <a:rPr lang="en-US" sz="6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from data </a:t>
            </a:r>
            <a:r>
              <a:rPr lang="en-US" sz="6000" dirty="0">
                <a:solidFill>
                  <a:srgbClr val="7F7F7F"/>
                </a:solidFill>
                <a:cs typeface="Arial" panose="020B0604020202020204" pitchFamily="34" charset="0"/>
              </a:rPr>
              <a:t>using scientific methods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AE2072-163E-415D-9DE0-ADB4574033C2}"/>
              </a:ext>
            </a:extLst>
          </p:cNvPr>
          <p:cNvSpPr txBox="1"/>
          <p:nvPr/>
        </p:nvSpPr>
        <p:spPr>
          <a:xfrm>
            <a:off x="2670455" y="6350168"/>
            <a:ext cx="67750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DATA SCIENCE</a:t>
            </a:r>
          </a:p>
        </p:txBody>
      </p:sp>
    </p:spTree>
    <p:extLst>
      <p:ext uri="{BB962C8B-B14F-4D97-AF65-F5344CB8AC3E}">
        <p14:creationId xmlns:p14="http://schemas.microsoft.com/office/powerpoint/2010/main" val="3872235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New Books and Resources for DSC Members - Data Science Central">
            <a:extLst>
              <a:ext uri="{FF2B5EF4-FFF2-40B4-BE49-F238E27FC236}">
                <a16:creationId xmlns:a16="http://schemas.microsoft.com/office/drawing/2014/main" id="{AEAC4473-4303-48F6-B027-25B0FE1D8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9780" y="774485"/>
            <a:ext cx="9459913" cy="532952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E1DBB4-093E-435B-823A-BC7EC1D5778A}"/>
              </a:ext>
            </a:extLst>
          </p:cNvPr>
          <p:cNvSpPr/>
          <p:nvPr/>
        </p:nvSpPr>
        <p:spPr>
          <a:xfrm>
            <a:off x="14479781" y="6119402"/>
            <a:ext cx="9497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https://www.datasciencecentral.com/profiles/blogs/new-books-and-resources-for-dsc-members</a:t>
            </a:r>
            <a:endParaRPr lang="en-US" sz="1400" dirty="0"/>
          </a:p>
        </p:txBody>
      </p:sp>
      <p:pic>
        <p:nvPicPr>
          <p:cNvPr id="8" name="Picture 4" descr="Why Choose Data Science for Your Career - Towards Data Science">
            <a:extLst>
              <a:ext uri="{FF2B5EF4-FFF2-40B4-BE49-F238E27FC236}">
                <a16:creationId xmlns:a16="http://schemas.microsoft.com/office/drawing/2014/main" id="{C82F9725-25EA-4560-BA5C-D763AEC33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7689" y="7852327"/>
            <a:ext cx="9459913" cy="495068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5BEE4D-E931-4603-BDA9-450104D7DE36}"/>
              </a:ext>
            </a:extLst>
          </p:cNvPr>
          <p:cNvSpPr/>
          <p:nvPr/>
        </p:nvSpPr>
        <p:spPr>
          <a:xfrm>
            <a:off x="14517689" y="12818404"/>
            <a:ext cx="92779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5"/>
              </a:rPr>
              <a:t>https://towardsdatascience.com/why-choose-data-science-for-your-career-ca38db0c28d4</a:t>
            </a:r>
            <a:endParaRPr lang="en-US" sz="1200" dirty="0"/>
          </a:p>
        </p:txBody>
      </p:sp>
      <p:pic>
        <p:nvPicPr>
          <p:cNvPr id="10" name="Picture 2" descr="Data science concepts you need to know! Part 1 - Towards Data Science">
            <a:extLst>
              <a:ext uri="{FF2B5EF4-FFF2-40B4-BE49-F238E27FC236}">
                <a16:creationId xmlns:a16="http://schemas.microsoft.com/office/drawing/2014/main" id="{3FB2FF0A-F905-4731-9294-AC1CEF944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" b="1471"/>
          <a:stretch>
            <a:fillRect/>
          </a:stretch>
        </p:blipFill>
        <p:spPr bwMode="auto">
          <a:xfrm>
            <a:off x="1642024" y="3691489"/>
            <a:ext cx="10364446" cy="911737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2C2123D-58ED-4350-BC82-8BC785AB8B80}"/>
              </a:ext>
            </a:extLst>
          </p:cNvPr>
          <p:cNvSpPr/>
          <p:nvPr/>
        </p:nvSpPr>
        <p:spPr>
          <a:xfrm>
            <a:off x="1642025" y="12818404"/>
            <a:ext cx="9459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hlinkClick r:id="rId7"/>
              </a:rPr>
              <a:t>https://towardsdatascience.com/introduction-to-statistics-e9d72d818745</a:t>
            </a:r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D5B03A-CB0D-45A7-AA3C-0ABAE0290D0D}"/>
              </a:ext>
            </a:extLst>
          </p:cNvPr>
          <p:cNvSpPr txBox="1"/>
          <p:nvPr/>
        </p:nvSpPr>
        <p:spPr>
          <a:xfrm>
            <a:off x="1642026" y="1762299"/>
            <a:ext cx="15426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DATA SCIENCE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6A37DA-D738-47B2-8280-731DBEA4A360}"/>
              </a:ext>
            </a:extLst>
          </p:cNvPr>
          <p:cNvSpPr txBox="1"/>
          <p:nvPr/>
        </p:nvSpPr>
        <p:spPr>
          <a:xfrm>
            <a:off x="8269356" y="11599758"/>
            <a:ext cx="3180523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4000" b="1" dirty="0"/>
              <a:t>+ Marketing!</a:t>
            </a: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3D16C79C-7C48-4F55-8DDB-EAF4C087F474}"/>
              </a:ext>
            </a:extLst>
          </p:cNvPr>
          <p:cNvSpPr/>
          <p:nvPr/>
        </p:nvSpPr>
        <p:spPr>
          <a:xfrm>
            <a:off x="16772801" y="1571204"/>
            <a:ext cx="4949687" cy="4240570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ultiplication Sign 16">
            <a:extLst>
              <a:ext uri="{FF2B5EF4-FFF2-40B4-BE49-F238E27FC236}">
                <a16:creationId xmlns:a16="http://schemas.microsoft.com/office/drawing/2014/main" id="{43C9B41D-CD4E-4DB2-9317-3C4F7417EB68}"/>
              </a:ext>
            </a:extLst>
          </p:cNvPr>
          <p:cNvSpPr/>
          <p:nvPr/>
        </p:nvSpPr>
        <p:spPr>
          <a:xfrm>
            <a:off x="16753848" y="8493078"/>
            <a:ext cx="4949687" cy="4240570"/>
          </a:xfrm>
          <a:prstGeom prst="mathMultiply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6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ta Science In 5 Minutes | Data Science For Beginners | What Is ...">
            <a:extLst>
              <a:ext uri="{FF2B5EF4-FFF2-40B4-BE49-F238E27FC236}">
                <a16:creationId xmlns:a16="http://schemas.microsoft.com/office/drawing/2014/main" id="{2AE5773E-DCC2-4E0F-ACB9-40866A908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848" y="3394324"/>
            <a:ext cx="15216671" cy="855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F1CBBC-E6AC-4AA2-803E-05E7C78FE15D}"/>
              </a:ext>
            </a:extLst>
          </p:cNvPr>
          <p:cNvSpPr txBox="1"/>
          <p:nvPr/>
        </p:nvSpPr>
        <p:spPr>
          <a:xfrm>
            <a:off x="1642026" y="1762299"/>
            <a:ext cx="15426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DATA SCIENTIST: DAY TO DAY ACTIVITIES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29C7CD-3073-48D3-9DA0-56026CC911A1}"/>
              </a:ext>
            </a:extLst>
          </p:cNvPr>
          <p:cNvSpPr/>
          <p:nvPr/>
        </p:nvSpPr>
        <p:spPr>
          <a:xfrm>
            <a:off x="8277848" y="11953701"/>
            <a:ext cx="33717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hlinkClick r:id="rId3"/>
              </a:rPr>
              <a:t>https://www.youtube.com/watch?v=X3paOmcrTjQ</a:t>
            </a:r>
            <a:endParaRPr lang="en-US" sz="12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7BFE162-1BEF-4A02-B379-634AE3BA1842}"/>
              </a:ext>
            </a:extLst>
          </p:cNvPr>
          <p:cNvSpPr/>
          <p:nvPr/>
        </p:nvSpPr>
        <p:spPr>
          <a:xfrm>
            <a:off x="8885585" y="9084365"/>
            <a:ext cx="5088835" cy="2869336"/>
          </a:xfrm>
          <a:prstGeom prst="round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288A2F-F16E-495A-94B1-C8EDD61A8ED7}"/>
              </a:ext>
            </a:extLst>
          </p:cNvPr>
          <p:cNvSpPr txBox="1"/>
          <p:nvPr/>
        </p:nvSpPr>
        <p:spPr>
          <a:xfrm>
            <a:off x="1578874" y="4611231"/>
            <a:ext cx="615376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High demand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Usually requires an advanced degree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Good salary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Solitary 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Limited interaction with others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Uses intermediaries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35644C-9AB7-41D7-B1CB-90D017F909A4}"/>
              </a:ext>
            </a:extLst>
          </p:cNvPr>
          <p:cNvSpPr txBox="1"/>
          <p:nvPr/>
        </p:nvSpPr>
        <p:spPr>
          <a:xfrm>
            <a:off x="1861307" y="3580980"/>
            <a:ext cx="5792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IMPORTANT TO KNOW: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EE0072-DB71-43A5-98E0-3F5EE778BF2E}"/>
              </a:ext>
            </a:extLst>
          </p:cNvPr>
          <p:cNvSpPr/>
          <p:nvPr/>
        </p:nvSpPr>
        <p:spPr>
          <a:xfrm>
            <a:off x="1331842" y="3847422"/>
            <a:ext cx="310183" cy="1134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bg1"/>
              </a:solidFill>
              <a:latin typeface="Montserrat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56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85315E-E14E-4B78-82FF-9593F597BB5C}"/>
              </a:ext>
            </a:extLst>
          </p:cNvPr>
          <p:cNvSpPr txBox="1"/>
          <p:nvPr/>
        </p:nvSpPr>
        <p:spPr>
          <a:xfrm>
            <a:off x="1642026" y="1762299"/>
            <a:ext cx="15426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SIDEBAR: MOST IMPORTANT QUALITIES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A651FE5-DEF1-4C0B-81A6-7C3E1AED6D93}"/>
              </a:ext>
            </a:extLst>
          </p:cNvPr>
          <p:cNvGrpSpPr/>
          <p:nvPr/>
        </p:nvGrpSpPr>
        <p:grpSpPr>
          <a:xfrm>
            <a:off x="12913001" y="4090755"/>
            <a:ext cx="10654696" cy="6058722"/>
            <a:chOff x="1232504" y="3964146"/>
            <a:chExt cx="10654696" cy="6058722"/>
          </a:xfrm>
        </p:grpSpPr>
        <p:sp>
          <p:nvSpPr>
            <p:cNvPr id="5" name="Subtitle 2">
              <a:extLst>
                <a:ext uri="{FF2B5EF4-FFF2-40B4-BE49-F238E27FC236}">
                  <a16:creationId xmlns:a16="http://schemas.microsoft.com/office/drawing/2014/main" id="{A64DB5B3-DE3D-428C-A399-00F25DDB34E0}"/>
                </a:ext>
              </a:extLst>
            </p:cNvPr>
            <p:cNvSpPr txBox="1">
              <a:spLocks/>
            </p:cNvSpPr>
            <p:nvPr/>
          </p:nvSpPr>
          <p:spPr>
            <a:xfrm>
              <a:off x="1232504" y="4610477"/>
              <a:ext cx="10654696" cy="5412391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WHY?  </a:t>
              </a:r>
            </a:p>
            <a:p>
              <a:pPr algn="l"/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What could be happening to cause this?</a:t>
              </a:r>
            </a:p>
            <a:p>
              <a:pPr algn="l"/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What drives action?</a:t>
              </a:r>
            </a:p>
            <a:p>
              <a:pPr algn="l"/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Keep going until you find an answer!</a:t>
              </a:r>
            </a:p>
            <a:p>
              <a:pPr algn="l"/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Willing to ask others/brainstorm.</a:t>
              </a:r>
            </a:p>
            <a:p>
              <a:pPr algn="l"/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You’ll figure things out that others won’t.</a:t>
              </a:r>
            </a:p>
            <a:p>
              <a:pPr algn="l"/>
              <a:endParaRPr lang="en-US" sz="3200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12144FE-013F-4FFE-9E45-42331E5CDDE7}"/>
                </a:ext>
              </a:extLst>
            </p:cNvPr>
            <p:cNvSpPr txBox="1"/>
            <p:nvPr/>
          </p:nvSpPr>
          <p:spPr>
            <a:xfrm>
              <a:off x="2709915" y="3964146"/>
              <a:ext cx="701956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chemeClr val="accent1"/>
                  </a:solidFill>
                  <a:latin typeface="Lato" charset="0"/>
                  <a:ea typeface="Lato" charset="0"/>
                  <a:cs typeface="Lato" charset="0"/>
                </a:rPr>
                <a:t>CURIOSITY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51EBAD0-CE41-4CF1-BCB7-03C33171AB59}"/>
                </a:ext>
              </a:extLst>
            </p:cNvPr>
            <p:cNvSpPr/>
            <p:nvPr/>
          </p:nvSpPr>
          <p:spPr>
            <a:xfrm>
              <a:off x="1642028" y="4230588"/>
              <a:ext cx="695488" cy="11344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chemeClr val="bg1"/>
                </a:solidFill>
                <a:latin typeface="Montserrat Light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967AF1F-2344-42B2-9686-7E5A7E8FF4AA}"/>
              </a:ext>
            </a:extLst>
          </p:cNvPr>
          <p:cNvGrpSpPr/>
          <p:nvPr/>
        </p:nvGrpSpPr>
        <p:grpSpPr>
          <a:xfrm>
            <a:off x="1519600" y="4090755"/>
            <a:ext cx="10654696" cy="5364366"/>
            <a:chOff x="1232504" y="3964146"/>
            <a:chExt cx="10654696" cy="5364366"/>
          </a:xfrm>
        </p:grpSpPr>
        <p:sp>
          <p:nvSpPr>
            <p:cNvPr id="9" name="Subtitle 2">
              <a:extLst>
                <a:ext uri="{FF2B5EF4-FFF2-40B4-BE49-F238E27FC236}">
                  <a16:creationId xmlns:a16="http://schemas.microsoft.com/office/drawing/2014/main" id="{7AF06CE2-BBB5-4CEA-AB81-51B3188C2D81}"/>
                </a:ext>
              </a:extLst>
            </p:cNvPr>
            <p:cNvSpPr txBox="1">
              <a:spLocks/>
            </p:cNvSpPr>
            <p:nvPr/>
          </p:nvSpPr>
          <p:spPr>
            <a:xfrm>
              <a:off x="1232504" y="4610477"/>
              <a:ext cx="10654696" cy="4718035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Does this make sense?</a:t>
              </a:r>
            </a:p>
            <a:p>
              <a:pPr algn="l"/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How can I verify this?</a:t>
              </a:r>
            </a:p>
            <a:p>
              <a:pPr algn="l"/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How does this compare to what I already know?</a:t>
              </a:r>
            </a:p>
            <a:p>
              <a:pPr algn="l"/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Is the source credible?</a:t>
              </a:r>
            </a:p>
            <a:p>
              <a:pPr algn="l"/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How was this calculated?</a:t>
              </a:r>
            </a:p>
            <a:p>
              <a:pPr algn="l"/>
              <a:endParaRPr lang="en-US" sz="3600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5F23E4-1B05-4B7A-9781-853432489089}"/>
                </a:ext>
              </a:extLst>
            </p:cNvPr>
            <p:cNvSpPr txBox="1"/>
            <p:nvPr/>
          </p:nvSpPr>
          <p:spPr>
            <a:xfrm>
              <a:off x="2709915" y="3964146"/>
              <a:ext cx="61989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chemeClr val="accent1"/>
                  </a:solidFill>
                  <a:latin typeface="Lato" charset="0"/>
                  <a:ea typeface="Lato" charset="0"/>
                  <a:cs typeface="Lato" charset="0"/>
                </a:rPr>
                <a:t>A CRITICAL EYE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548EC39-58DB-4393-A76B-BD87DCB3CEAF}"/>
                </a:ext>
              </a:extLst>
            </p:cNvPr>
            <p:cNvSpPr/>
            <p:nvPr/>
          </p:nvSpPr>
          <p:spPr>
            <a:xfrm>
              <a:off x="1642028" y="4230588"/>
              <a:ext cx="695488" cy="11344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chemeClr val="bg1"/>
                </a:solidFill>
                <a:latin typeface="Montserrat Light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0DF658-34B1-4253-93E1-8415752B810F}"/>
              </a:ext>
            </a:extLst>
          </p:cNvPr>
          <p:cNvGrpSpPr/>
          <p:nvPr/>
        </p:nvGrpSpPr>
        <p:grpSpPr>
          <a:xfrm>
            <a:off x="1995883" y="9895715"/>
            <a:ext cx="9098198" cy="523220"/>
            <a:chOff x="1850352" y="4826695"/>
            <a:chExt cx="5724669" cy="52322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896FE49-F870-45D4-AC5A-DF3DA55F82E9}"/>
                </a:ext>
              </a:extLst>
            </p:cNvPr>
            <p:cNvSpPr txBox="1"/>
            <p:nvPr/>
          </p:nvSpPr>
          <p:spPr>
            <a:xfrm>
              <a:off x="2545637" y="4826695"/>
              <a:ext cx="50293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1"/>
                  </a:solidFill>
                  <a:latin typeface="Lato" charset="0"/>
                  <a:ea typeface="Lato" charset="0"/>
                  <a:cs typeface="Lato" charset="0"/>
                </a:rPr>
                <a:t>OTHER STUFF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B1B8A69-A679-4FDD-9903-2B41153967E4}"/>
                </a:ext>
              </a:extLst>
            </p:cNvPr>
            <p:cNvSpPr/>
            <p:nvPr/>
          </p:nvSpPr>
          <p:spPr>
            <a:xfrm>
              <a:off x="1850352" y="5093139"/>
              <a:ext cx="395603" cy="6856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Montserrat Light" charset="0"/>
              </a:endParaRPr>
            </a:p>
          </p:txBody>
        </p:sp>
      </p:grpSp>
      <p:sp>
        <p:nvSpPr>
          <p:cNvPr id="18" name="Subtitle 2">
            <a:extLst>
              <a:ext uri="{FF2B5EF4-FFF2-40B4-BE49-F238E27FC236}">
                <a16:creationId xmlns:a16="http://schemas.microsoft.com/office/drawing/2014/main" id="{7383440D-6421-45C1-B051-C64E7AC3C88C}"/>
              </a:ext>
            </a:extLst>
          </p:cNvPr>
          <p:cNvSpPr txBox="1">
            <a:spLocks/>
          </p:cNvSpPr>
          <p:nvPr/>
        </p:nvSpPr>
        <p:spPr>
          <a:xfrm>
            <a:off x="1642024" y="10489889"/>
            <a:ext cx="12748387" cy="3735587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7F7F7F"/>
                </a:solidFill>
                <a:latin typeface="+mn-lt"/>
              </a:rPr>
              <a:t>Understand mathematical concepts; know w</a:t>
            </a:r>
            <a:r>
              <a:rPr lang="en-US" dirty="0">
                <a:solidFill>
                  <a:srgbClr val="7F7F7F"/>
                </a:solidFill>
                <a:latin typeface="+mn-lt"/>
                <a:ea typeface="Lato" charset="0"/>
                <a:cs typeface="Lato" charset="0"/>
              </a:rPr>
              <a:t>hat formulas to apply and when.</a:t>
            </a:r>
          </a:p>
          <a:p>
            <a:pPr algn="l"/>
            <a:r>
              <a:rPr lang="en-US" dirty="0">
                <a:solidFill>
                  <a:srgbClr val="7F7F7F"/>
                </a:solidFill>
                <a:latin typeface="+mn-lt"/>
                <a:ea typeface="Lato" charset="0"/>
                <a:cs typeface="Lato" charset="0"/>
              </a:rPr>
              <a:t>Ability to summarize key points; translate complex things for non-technical audience.</a:t>
            </a:r>
          </a:p>
          <a:p>
            <a:pPr algn="l"/>
            <a:r>
              <a:rPr lang="en-US" dirty="0">
                <a:solidFill>
                  <a:srgbClr val="7F7F7F"/>
                </a:solidFill>
                <a:latin typeface="+mn-lt"/>
                <a:ea typeface="Lato" charset="0"/>
                <a:cs typeface="Lato" charset="0"/>
              </a:rPr>
              <a:t>Data visualization best practices.</a:t>
            </a:r>
          </a:p>
          <a:p>
            <a:pPr algn="l"/>
            <a:r>
              <a:rPr lang="en-US" dirty="0">
                <a:solidFill>
                  <a:srgbClr val="7F7F7F"/>
                </a:solidFill>
                <a:latin typeface="+mn-lt"/>
                <a:ea typeface="Lato" charset="0"/>
                <a:cs typeface="Lato" charset="0"/>
              </a:rPr>
              <a:t>Attention to detail.  (Analysis is all about the details!  Also helps detect errors, review your work.)</a:t>
            </a:r>
          </a:p>
          <a:p>
            <a:pPr algn="l"/>
            <a:r>
              <a:rPr lang="en-US" dirty="0">
                <a:solidFill>
                  <a:srgbClr val="7F7F7F"/>
                </a:solidFill>
                <a:latin typeface="+mn-lt"/>
                <a:ea typeface="Lato" charset="0"/>
                <a:cs typeface="Lato" charset="0"/>
              </a:rPr>
              <a:t>Able to be objective, tactful, and honest (even if it’s bad news).</a:t>
            </a:r>
          </a:p>
          <a:p>
            <a:pPr algn="l"/>
            <a:r>
              <a:rPr lang="en-US" dirty="0">
                <a:solidFill>
                  <a:srgbClr val="7F7F7F"/>
                </a:solidFill>
                <a:latin typeface="+mn-lt"/>
                <a:ea typeface="Lato" charset="0"/>
                <a:cs typeface="Lato" charset="0"/>
              </a:rPr>
              <a:t>Technical skills: everything you’ve learned in your DA program so far.</a:t>
            </a:r>
          </a:p>
          <a:p>
            <a:pPr algn="l"/>
            <a:endParaRPr lang="en-US" dirty="0">
              <a:solidFill>
                <a:srgbClr val="7F7F7F"/>
              </a:solidFill>
              <a:latin typeface="+mn-lt"/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52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188825" y="16098556"/>
            <a:ext cx="1218882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With this in mind, the marketing department would inform the department to create a prototype. 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D9AE64D-B21B-5B47-B309-3CABF57914A7}"/>
              </a:ext>
            </a:extLst>
          </p:cNvPr>
          <p:cNvGrpSpPr/>
          <p:nvPr/>
        </p:nvGrpSpPr>
        <p:grpSpPr>
          <a:xfrm>
            <a:off x="3701950" y="4415026"/>
            <a:ext cx="16973750" cy="3408840"/>
            <a:chOff x="1642027" y="4180562"/>
            <a:chExt cx="16973750" cy="3408840"/>
          </a:xfrm>
        </p:grpSpPr>
        <p:sp>
          <p:nvSpPr>
            <p:cNvPr id="7" name="TextBox 6"/>
            <p:cNvSpPr txBox="1"/>
            <p:nvPr/>
          </p:nvSpPr>
          <p:spPr>
            <a:xfrm>
              <a:off x="1642027" y="4180562"/>
              <a:ext cx="12871142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500" b="1" dirty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Data Mining </a:t>
              </a:r>
            </a:p>
          </p:txBody>
        </p:sp>
        <p:sp>
          <p:nvSpPr>
            <p:cNvPr id="14" name="Shape 2546">
              <a:extLst>
                <a:ext uri="{FF2B5EF4-FFF2-40B4-BE49-F238E27FC236}">
                  <a16:creationId xmlns:a16="http://schemas.microsoft.com/office/drawing/2014/main" id="{46D14CD5-C27A-EB4E-A7A5-E472FCE094DA}"/>
                </a:ext>
              </a:extLst>
            </p:cNvPr>
            <p:cNvSpPr/>
            <p:nvPr/>
          </p:nvSpPr>
          <p:spPr>
            <a:xfrm>
              <a:off x="15681647" y="5188748"/>
              <a:ext cx="2934130" cy="2400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400"/>
                  </a:moveTo>
                  <a:lnTo>
                    <a:pt x="18655" y="20400"/>
                  </a:lnTo>
                  <a:lnTo>
                    <a:pt x="18655" y="1200"/>
                  </a:lnTo>
                  <a:lnTo>
                    <a:pt x="20618" y="1200"/>
                  </a:lnTo>
                  <a:cubicBezTo>
                    <a:pt x="20618" y="1200"/>
                    <a:pt x="20618" y="20400"/>
                    <a:pt x="20618" y="20400"/>
                  </a:cubicBezTo>
                  <a:close/>
                  <a:moveTo>
                    <a:pt x="21109" y="0"/>
                  </a:moveTo>
                  <a:lnTo>
                    <a:pt x="18164" y="0"/>
                  </a:lnTo>
                  <a:cubicBezTo>
                    <a:pt x="17893" y="0"/>
                    <a:pt x="17673" y="269"/>
                    <a:pt x="17673" y="600"/>
                  </a:cubicBezTo>
                  <a:lnTo>
                    <a:pt x="17673" y="21000"/>
                  </a:lnTo>
                  <a:cubicBezTo>
                    <a:pt x="17673" y="21332"/>
                    <a:pt x="17893" y="21600"/>
                    <a:pt x="18164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lnTo>
                    <a:pt x="21600" y="600"/>
                  </a:lnTo>
                  <a:cubicBezTo>
                    <a:pt x="21600" y="269"/>
                    <a:pt x="21380" y="0"/>
                    <a:pt x="21109" y="0"/>
                  </a:cubicBezTo>
                  <a:moveTo>
                    <a:pt x="8836" y="20400"/>
                  </a:moveTo>
                  <a:lnTo>
                    <a:pt x="6873" y="20400"/>
                  </a:lnTo>
                  <a:lnTo>
                    <a:pt x="6873" y="3600"/>
                  </a:lnTo>
                  <a:lnTo>
                    <a:pt x="8836" y="3600"/>
                  </a:lnTo>
                  <a:cubicBezTo>
                    <a:pt x="8836" y="3600"/>
                    <a:pt x="8836" y="20400"/>
                    <a:pt x="8836" y="20400"/>
                  </a:cubicBezTo>
                  <a:close/>
                  <a:moveTo>
                    <a:pt x="9327" y="2400"/>
                  </a:moveTo>
                  <a:lnTo>
                    <a:pt x="6382" y="2400"/>
                  </a:lnTo>
                  <a:cubicBezTo>
                    <a:pt x="6111" y="2400"/>
                    <a:pt x="5891" y="2669"/>
                    <a:pt x="5891" y="3000"/>
                  </a:cubicBezTo>
                  <a:lnTo>
                    <a:pt x="5891" y="21000"/>
                  </a:lnTo>
                  <a:cubicBezTo>
                    <a:pt x="5891" y="21332"/>
                    <a:pt x="6111" y="21600"/>
                    <a:pt x="6382" y="21600"/>
                  </a:cubicBezTo>
                  <a:lnTo>
                    <a:pt x="9327" y="21600"/>
                  </a:lnTo>
                  <a:cubicBezTo>
                    <a:pt x="9598" y="21600"/>
                    <a:pt x="9818" y="21332"/>
                    <a:pt x="9818" y="21000"/>
                  </a:cubicBezTo>
                  <a:lnTo>
                    <a:pt x="9818" y="3000"/>
                  </a:lnTo>
                  <a:cubicBezTo>
                    <a:pt x="9818" y="2669"/>
                    <a:pt x="9598" y="2400"/>
                    <a:pt x="9327" y="2400"/>
                  </a:cubicBezTo>
                  <a:moveTo>
                    <a:pt x="14727" y="20400"/>
                  </a:moveTo>
                  <a:lnTo>
                    <a:pt x="12764" y="20400"/>
                  </a:lnTo>
                  <a:lnTo>
                    <a:pt x="12764" y="10800"/>
                  </a:lnTo>
                  <a:lnTo>
                    <a:pt x="14727" y="10800"/>
                  </a:lnTo>
                  <a:cubicBezTo>
                    <a:pt x="14727" y="10800"/>
                    <a:pt x="14727" y="20400"/>
                    <a:pt x="14727" y="20400"/>
                  </a:cubicBezTo>
                  <a:close/>
                  <a:moveTo>
                    <a:pt x="15218" y="9600"/>
                  </a:moveTo>
                  <a:lnTo>
                    <a:pt x="12273" y="9600"/>
                  </a:lnTo>
                  <a:cubicBezTo>
                    <a:pt x="12002" y="9600"/>
                    <a:pt x="11782" y="9869"/>
                    <a:pt x="11782" y="10200"/>
                  </a:cubicBezTo>
                  <a:lnTo>
                    <a:pt x="11782" y="21000"/>
                  </a:lnTo>
                  <a:cubicBezTo>
                    <a:pt x="11782" y="21332"/>
                    <a:pt x="12002" y="21600"/>
                    <a:pt x="12273" y="21600"/>
                  </a:cubicBezTo>
                  <a:lnTo>
                    <a:pt x="15218" y="21600"/>
                  </a:lnTo>
                  <a:cubicBezTo>
                    <a:pt x="15489" y="21600"/>
                    <a:pt x="15709" y="21332"/>
                    <a:pt x="15709" y="21000"/>
                  </a:cubicBezTo>
                  <a:lnTo>
                    <a:pt x="15709" y="10200"/>
                  </a:lnTo>
                  <a:cubicBezTo>
                    <a:pt x="15709" y="9869"/>
                    <a:pt x="15489" y="9600"/>
                    <a:pt x="15218" y="9600"/>
                  </a:cubicBezTo>
                  <a:moveTo>
                    <a:pt x="2945" y="20400"/>
                  </a:moveTo>
                  <a:lnTo>
                    <a:pt x="982" y="20400"/>
                  </a:lnTo>
                  <a:lnTo>
                    <a:pt x="982" y="14400"/>
                  </a:lnTo>
                  <a:lnTo>
                    <a:pt x="2945" y="14400"/>
                  </a:lnTo>
                  <a:cubicBezTo>
                    <a:pt x="2945" y="14400"/>
                    <a:pt x="2945" y="20400"/>
                    <a:pt x="2945" y="20400"/>
                  </a:cubicBezTo>
                  <a:close/>
                  <a:moveTo>
                    <a:pt x="3436" y="13200"/>
                  </a:moveTo>
                  <a:lnTo>
                    <a:pt x="491" y="13200"/>
                  </a:lnTo>
                  <a:cubicBezTo>
                    <a:pt x="220" y="13200"/>
                    <a:pt x="0" y="13469"/>
                    <a:pt x="0" y="13800"/>
                  </a:cubicBezTo>
                  <a:lnTo>
                    <a:pt x="0" y="21000"/>
                  </a:lnTo>
                  <a:cubicBezTo>
                    <a:pt x="0" y="21332"/>
                    <a:pt x="220" y="21600"/>
                    <a:pt x="491" y="21600"/>
                  </a:cubicBezTo>
                  <a:lnTo>
                    <a:pt x="3436" y="21600"/>
                  </a:lnTo>
                  <a:cubicBezTo>
                    <a:pt x="3707" y="21600"/>
                    <a:pt x="3927" y="21332"/>
                    <a:pt x="3927" y="21000"/>
                  </a:cubicBezTo>
                  <a:lnTo>
                    <a:pt x="3927" y="13800"/>
                  </a:lnTo>
                  <a:cubicBezTo>
                    <a:pt x="3927" y="13469"/>
                    <a:pt x="3707" y="13200"/>
                    <a:pt x="3436" y="132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</p:grpSp>
      <p:pic>
        <p:nvPicPr>
          <p:cNvPr id="8" name="Picture 7" descr="Data Science In 5 Minutes | Data Science For Beginners | What Is ...">
            <a:extLst>
              <a:ext uri="{FF2B5EF4-FFF2-40B4-BE49-F238E27FC236}">
                <a16:creationId xmlns:a16="http://schemas.microsoft.com/office/drawing/2014/main" id="{B1FF81A4-6E56-4D77-A37C-167F7C172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2072" y="9008853"/>
            <a:ext cx="7534623" cy="42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1DC74F9-F79C-4D87-80DB-06F0C20F8B2A}"/>
              </a:ext>
            </a:extLst>
          </p:cNvPr>
          <p:cNvSpPr/>
          <p:nvPr/>
        </p:nvSpPr>
        <p:spPr>
          <a:xfrm>
            <a:off x="17741570" y="9176731"/>
            <a:ext cx="3713784" cy="1235886"/>
          </a:xfrm>
          <a:prstGeom prst="roundRect">
            <a:avLst/>
          </a:prstGeom>
          <a:noFill/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5C80A5-2737-4527-9555-3049FF86E5CD}"/>
              </a:ext>
            </a:extLst>
          </p:cNvPr>
          <p:cNvSpPr txBox="1"/>
          <p:nvPr/>
        </p:nvSpPr>
        <p:spPr>
          <a:xfrm>
            <a:off x="3860976" y="7100590"/>
            <a:ext cx="128711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Data Science is the WHAT </a:t>
            </a:r>
          </a:p>
          <a:p>
            <a:r>
              <a:rPr lang="en-US" sz="44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Data Mining is the HOW</a:t>
            </a:r>
          </a:p>
        </p:txBody>
      </p:sp>
    </p:spTree>
    <p:extLst>
      <p:ext uri="{BB962C8B-B14F-4D97-AF65-F5344CB8AC3E}">
        <p14:creationId xmlns:p14="http://schemas.microsoft.com/office/powerpoint/2010/main" val="284134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162" y="4234070"/>
            <a:ext cx="24367486" cy="94819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162" y="1"/>
            <a:ext cx="24367485" cy="4234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D9BE1F-D459-9144-A944-1055081ACB39}"/>
              </a:ext>
            </a:extLst>
          </p:cNvPr>
          <p:cNvSpPr txBox="1"/>
          <p:nvPr/>
        </p:nvSpPr>
        <p:spPr>
          <a:xfrm>
            <a:off x="1642026" y="1762299"/>
            <a:ext cx="16716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DATA MINING PROCESS</a:t>
            </a:r>
          </a:p>
        </p:txBody>
      </p:sp>
      <p:pic>
        <p:nvPicPr>
          <p:cNvPr id="16" name="Picture 15" descr="Figure 2-1, Data Science for Business.&#10;Image shows how historical data is mined for information that can then be applied as a model to new data.">
            <a:extLst>
              <a:ext uri="{FF2B5EF4-FFF2-40B4-BE49-F238E27FC236}">
                <a16:creationId xmlns:a16="http://schemas.microsoft.com/office/drawing/2014/main" id="{1D495931-DA06-4A21-94ED-B48113445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545" y="4234071"/>
            <a:ext cx="13996105" cy="9481930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3FD43485-820C-44BF-A3DE-4F24B3D7EF85}"/>
              </a:ext>
            </a:extLst>
          </p:cNvPr>
          <p:cNvSpPr txBox="1">
            <a:spLocks/>
          </p:cNvSpPr>
          <p:nvPr/>
        </p:nvSpPr>
        <p:spPr>
          <a:xfrm>
            <a:off x="896602" y="6439756"/>
            <a:ext cx="10654696" cy="2310003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>
                <a:latin typeface="+mn-lt"/>
                <a:cs typeface="Arial" panose="020B0604020202020204" pitchFamily="34" charset="0"/>
              </a:rPr>
              <a:t>Data mining is conducted on historical data </a:t>
            </a:r>
          </a:p>
          <a:p>
            <a:pPr algn="l"/>
            <a:r>
              <a:rPr lang="en-US" sz="3600" b="1" dirty="0">
                <a:latin typeface="+mn-lt"/>
                <a:cs typeface="Arial" panose="020B0604020202020204" pitchFamily="34" charset="0"/>
              </a:rPr>
              <a:t>to produce a model.</a:t>
            </a:r>
          </a:p>
          <a:p>
            <a:pPr algn="l"/>
            <a:endParaRPr lang="en-US" sz="32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8191AE14-E752-4B02-9A18-D99A938FA98F}"/>
              </a:ext>
            </a:extLst>
          </p:cNvPr>
          <p:cNvSpPr txBox="1">
            <a:spLocks/>
          </p:cNvSpPr>
          <p:nvPr/>
        </p:nvSpPr>
        <p:spPr>
          <a:xfrm>
            <a:off x="896602" y="10975350"/>
            <a:ext cx="9484943" cy="2199204"/>
          </a:xfrm>
          <a:prstGeom prst="rect">
            <a:avLst/>
          </a:prstGeom>
        </p:spPr>
        <p:txBody>
          <a:bodyPr vert="horz" wrap="square" lIns="217433" tIns="108718" rIns="217433" bIns="108718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 dirty="0">
                <a:latin typeface="+mn-lt"/>
                <a:cs typeface="Arial" panose="020B0604020202020204" pitchFamily="34" charset="0"/>
              </a:rPr>
              <a:t>Model is then applied to new data to answer the original business question.</a:t>
            </a:r>
          </a:p>
          <a:p>
            <a:pPr algn="l"/>
            <a:endParaRPr lang="en-US" sz="32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34344A-6587-450E-B671-E2DDAA426A18}"/>
              </a:ext>
            </a:extLst>
          </p:cNvPr>
          <p:cNvSpPr txBox="1"/>
          <p:nvPr/>
        </p:nvSpPr>
        <p:spPr>
          <a:xfrm>
            <a:off x="16797706" y="13273022"/>
            <a:ext cx="7419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Figure 2-1, Data Science for Business</a:t>
            </a:r>
          </a:p>
        </p:txBody>
      </p:sp>
    </p:spTree>
    <p:extLst>
      <p:ext uri="{BB962C8B-B14F-4D97-AF65-F5344CB8AC3E}">
        <p14:creationId xmlns:p14="http://schemas.microsoft.com/office/powerpoint/2010/main" val="2244335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162" y="4234070"/>
            <a:ext cx="24367486" cy="94819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162" y="1"/>
            <a:ext cx="24367485" cy="4234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D9BE1F-D459-9144-A944-1055081ACB39}"/>
              </a:ext>
            </a:extLst>
          </p:cNvPr>
          <p:cNvSpPr txBox="1"/>
          <p:nvPr/>
        </p:nvSpPr>
        <p:spPr>
          <a:xfrm>
            <a:off x="1642026" y="1762299"/>
            <a:ext cx="16716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COMMON DATA MINING TASKS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C355C3-9849-4C2D-9641-8775D3237C7C}"/>
              </a:ext>
            </a:extLst>
          </p:cNvPr>
          <p:cNvSpPr txBox="1"/>
          <p:nvPr/>
        </p:nvSpPr>
        <p:spPr>
          <a:xfrm>
            <a:off x="2997011" y="4777020"/>
            <a:ext cx="6198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Lato" charset="0"/>
                <a:ea typeface="Lato" charset="0"/>
                <a:cs typeface="Lato" charset="0"/>
              </a:rPr>
              <a:t>CLASSIFICATION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EBE4A8-6523-447C-B883-FE7CDAFB679C}"/>
              </a:ext>
            </a:extLst>
          </p:cNvPr>
          <p:cNvSpPr/>
          <p:nvPr/>
        </p:nvSpPr>
        <p:spPr>
          <a:xfrm>
            <a:off x="1940774" y="5192519"/>
            <a:ext cx="695488" cy="1134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0C4999-E6A5-49C0-9636-6566561DB374}"/>
              </a:ext>
            </a:extLst>
          </p:cNvPr>
          <p:cNvSpPr/>
          <p:nvPr/>
        </p:nvSpPr>
        <p:spPr>
          <a:xfrm>
            <a:off x="1929124" y="5996368"/>
            <a:ext cx="1051918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Classification attempts to predict, for each</a:t>
            </a:r>
          </a:p>
          <a:p>
            <a:r>
              <a:rPr lang="en-US" dirty="0">
                <a:solidFill>
                  <a:schemeClr val="tx2"/>
                </a:solidFill>
              </a:rPr>
              <a:t>individual in a population, which of a set of</a:t>
            </a:r>
          </a:p>
          <a:p>
            <a:r>
              <a:rPr lang="en-US" dirty="0">
                <a:solidFill>
                  <a:schemeClr val="tx2"/>
                </a:solidFill>
              </a:rPr>
              <a:t>classes that individual belongs to.</a:t>
            </a:r>
          </a:p>
          <a:p>
            <a:endParaRPr 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Classification algorithms provide models that determine which class a new individual belongs to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Classifications are mutually exclusive (binary)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Business/Marketing Use:</a:t>
            </a:r>
          </a:p>
          <a:p>
            <a:r>
              <a:rPr lang="en-US" dirty="0">
                <a:solidFill>
                  <a:schemeClr val="accent3"/>
                </a:solidFill>
              </a:rPr>
              <a:t>“Among all the customers of a cellular company,</a:t>
            </a:r>
          </a:p>
          <a:p>
            <a:r>
              <a:rPr lang="en-US" dirty="0">
                <a:solidFill>
                  <a:schemeClr val="accent3"/>
                </a:solidFill>
              </a:rPr>
              <a:t>which are likely to respond to a given offer?”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3326B5-13B5-4056-B67A-5B9952C57903}"/>
              </a:ext>
            </a:extLst>
          </p:cNvPr>
          <p:cNvSpPr txBox="1"/>
          <p:nvPr/>
        </p:nvSpPr>
        <p:spPr>
          <a:xfrm>
            <a:off x="13876945" y="4804461"/>
            <a:ext cx="6198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Lato" charset="0"/>
                <a:ea typeface="Lato" charset="0"/>
                <a:cs typeface="Lato" charset="0"/>
              </a:rPr>
              <a:t>REGRESSION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831707-DA1E-4A50-AE7A-DF2573D250CB}"/>
              </a:ext>
            </a:extLst>
          </p:cNvPr>
          <p:cNvSpPr/>
          <p:nvPr/>
        </p:nvSpPr>
        <p:spPr>
          <a:xfrm>
            <a:off x="12820708" y="5219960"/>
            <a:ext cx="695488" cy="1134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B3F107-D65D-41AD-B035-40154A0C0930}"/>
              </a:ext>
            </a:extLst>
          </p:cNvPr>
          <p:cNvSpPr/>
          <p:nvPr/>
        </p:nvSpPr>
        <p:spPr>
          <a:xfrm>
            <a:off x="12809058" y="5920321"/>
            <a:ext cx="10519185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Regression (value estimation) attempts to estimate</a:t>
            </a:r>
          </a:p>
          <a:p>
            <a:r>
              <a:rPr lang="en-US" dirty="0">
                <a:solidFill>
                  <a:schemeClr val="tx2"/>
                </a:solidFill>
              </a:rPr>
              <a:t>or predict, for each individual, the numerical value</a:t>
            </a:r>
          </a:p>
          <a:p>
            <a:r>
              <a:rPr lang="en-US" dirty="0">
                <a:solidFill>
                  <a:schemeClr val="tx2"/>
                </a:solidFill>
              </a:rPr>
              <a:t>for that individual.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Regression models are generated by looking at other</a:t>
            </a:r>
          </a:p>
          <a:p>
            <a:r>
              <a:rPr lang="en-US" dirty="0">
                <a:solidFill>
                  <a:schemeClr val="tx2"/>
                </a:solidFill>
              </a:rPr>
              <a:t>similar individuals in the population.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Similar to classification, but looks at “how much” instead of answering yes/no question.  </a:t>
            </a:r>
            <a:endParaRPr lang="en-US" dirty="0"/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Business/Marketing Use:</a:t>
            </a:r>
          </a:p>
          <a:p>
            <a:r>
              <a:rPr lang="en-US" dirty="0">
                <a:solidFill>
                  <a:schemeClr val="accent3"/>
                </a:solidFill>
              </a:rPr>
              <a:t>“How much will a given customer use the service?”</a:t>
            </a:r>
          </a:p>
          <a:p>
            <a:r>
              <a:rPr lang="en-US" dirty="0">
                <a:solidFill>
                  <a:schemeClr val="accent3"/>
                </a:solidFill>
              </a:rPr>
              <a:t>“How likely is it that a customer will do X?”</a:t>
            </a:r>
          </a:p>
        </p:txBody>
      </p:sp>
    </p:spTree>
    <p:extLst>
      <p:ext uri="{BB962C8B-B14F-4D97-AF65-F5344CB8AC3E}">
        <p14:creationId xmlns:p14="http://schemas.microsoft.com/office/powerpoint/2010/main" val="365977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162" y="4234070"/>
            <a:ext cx="24367486" cy="94819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162" y="1"/>
            <a:ext cx="24367485" cy="4234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D9BE1F-D459-9144-A944-1055081ACB39}"/>
              </a:ext>
            </a:extLst>
          </p:cNvPr>
          <p:cNvSpPr txBox="1"/>
          <p:nvPr/>
        </p:nvSpPr>
        <p:spPr>
          <a:xfrm>
            <a:off x="1642026" y="1762299"/>
            <a:ext cx="16716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COMMON DATA MINING TASKS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C355C3-9849-4C2D-9641-8775D3237C7C}"/>
              </a:ext>
            </a:extLst>
          </p:cNvPr>
          <p:cNvSpPr txBox="1"/>
          <p:nvPr/>
        </p:nvSpPr>
        <p:spPr>
          <a:xfrm>
            <a:off x="2997011" y="4777020"/>
            <a:ext cx="7664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Lato" charset="0"/>
                <a:ea typeface="Lato" charset="0"/>
                <a:cs typeface="Lato" charset="0"/>
              </a:rPr>
              <a:t>SIMILARITY MATCHING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EBE4A8-6523-447C-B883-FE7CDAFB679C}"/>
              </a:ext>
            </a:extLst>
          </p:cNvPr>
          <p:cNvSpPr/>
          <p:nvPr/>
        </p:nvSpPr>
        <p:spPr>
          <a:xfrm>
            <a:off x="1940774" y="5192519"/>
            <a:ext cx="695488" cy="1134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0C4999-E6A5-49C0-9636-6566561DB374}"/>
              </a:ext>
            </a:extLst>
          </p:cNvPr>
          <p:cNvSpPr/>
          <p:nvPr/>
        </p:nvSpPr>
        <p:spPr>
          <a:xfrm>
            <a:off x="1929124" y="5996368"/>
            <a:ext cx="1051918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Similarity matching attempts to identify similar</a:t>
            </a:r>
          </a:p>
          <a:p>
            <a:r>
              <a:rPr lang="en-US" dirty="0">
                <a:solidFill>
                  <a:schemeClr val="tx2"/>
                </a:solidFill>
              </a:rPr>
              <a:t>individuals based on the data known about the</a:t>
            </a:r>
          </a:p>
          <a:p>
            <a:r>
              <a:rPr lang="en-US" dirty="0">
                <a:solidFill>
                  <a:schemeClr val="tx2"/>
                </a:solidFill>
              </a:rPr>
              <a:t>Individuals.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Find similar entities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Basis for making product recommendations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Business/Marketing Use:</a:t>
            </a:r>
          </a:p>
          <a:p>
            <a:r>
              <a:rPr lang="en-US" dirty="0">
                <a:solidFill>
                  <a:schemeClr val="accent3"/>
                </a:solidFill>
              </a:rPr>
              <a:t>Find people who are similar to you in terms of the products they have liked or purchased and recommend other products. [Amazon, Netflix]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3326B5-13B5-4056-B67A-5B9952C57903}"/>
              </a:ext>
            </a:extLst>
          </p:cNvPr>
          <p:cNvSpPr txBox="1"/>
          <p:nvPr/>
        </p:nvSpPr>
        <p:spPr>
          <a:xfrm>
            <a:off x="13876945" y="4804461"/>
            <a:ext cx="6198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Lato" charset="0"/>
                <a:ea typeface="Lato" charset="0"/>
                <a:cs typeface="Lato" charset="0"/>
              </a:rPr>
              <a:t>CLUSTERING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831707-DA1E-4A50-AE7A-DF2573D250CB}"/>
              </a:ext>
            </a:extLst>
          </p:cNvPr>
          <p:cNvSpPr/>
          <p:nvPr/>
        </p:nvSpPr>
        <p:spPr>
          <a:xfrm>
            <a:off x="12820708" y="5219960"/>
            <a:ext cx="695488" cy="1134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B3F107-D65D-41AD-B035-40154A0C0930}"/>
              </a:ext>
            </a:extLst>
          </p:cNvPr>
          <p:cNvSpPr/>
          <p:nvPr/>
        </p:nvSpPr>
        <p:spPr>
          <a:xfrm>
            <a:off x="12809058" y="5920321"/>
            <a:ext cx="1051918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Clustering attempts to group individuals in a</a:t>
            </a:r>
          </a:p>
          <a:p>
            <a:r>
              <a:rPr lang="en-US" dirty="0">
                <a:solidFill>
                  <a:schemeClr val="tx2"/>
                </a:solidFill>
              </a:rPr>
              <a:t>population together by their similarity, but</a:t>
            </a:r>
            <a:r>
              <a:rPr lang="en-US" b="1" dirty="0">
                <a:solidFill>
                  <a:schemeClr val="tx2"/>
                </a:solidFill>
              </a:rPr>
              <a:t> without</a:t>
            </a:r>
          </a:p>
          <a:p>
            <a:r>
              <a:rPr lang="en-US" b="1" dirty="0">
                <a:solidFill>
                  <a:schemeClr val="tx2"/>
                </a:solidFill>
              </a:rPr>
              <a:t>regard to any specific purpose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Result in groupings of the individuals of a population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Business/Marketing Use:</a:t>
            </a:r>
          </a:p>
          <a:p>
            <a:r>
              <a:rPr lang="en-US" dirty="0">
                <a:solidFill>
                  <a:schemeClr val="accent3"/>
                </a:solidFill>
              </a:rPr>
              <a:t>“Do our customers form natural groups or segments?”</a:t>
            </a:r>
          </a:p>
          <a:p>
            <a:r>
              <a:rPr lang="en-US" dirty="0">
                <a:solidFill>
                  <a:schemeClr val="accent3"/>
                </a:solidFill>
              </a:rPr>
              <a:t>Group 1: buys shoes, cologne, &gt; 5 purchases per year</a:t>
            </a:r>
          </a:p>
        </p:txBody>
      </p:sp>
    </p:spTree>
    <p:extLst>
      <p:ext uri="{BB962C8B-B14F-4D97-AF65-F5344CB8AC3E}">
        <p14:creationId xmlns:p14="http://schemas.microsoft.com/office/powerpoint/2010/main" val="48442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162" y="4234070"/>
            <a:ext cx="24367486" cy="94819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162" y="1"/>
            <a:ext cx="24367485" cy="4234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D9BE1F-D459-9144-A944-1055081ACB39}"/>
              </a:ext>
            </a:extLst>
          </p:cNvPr>
          <p:cNvSpPr txBox="1"/>
          <p:nvPr/>
        </p:nvSpPr>
        <p:spPr>
          <a:xfrm>
            <a:off x="1642026" y="1762299"/>
            <a:ext cx="16716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COMMON DATA MINING TASKS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C355C3-9849-4C2D-9641-8775D3237C7C}"/>
              </a:ext>
            </a:extLst>
          </p:cNvPr>
          <p:cNvSpPr txBox="1"/>
          <p:nvPr/>
        </p:nvSpPr>
        <p:spPr>
          <a:xfrm>
            <a:off x="2997011" y="4777020"/>
            <a:ext cx="91918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Lato" charset="0"/>
                <a:ea typeface="Lato" charset="0"/>
                <a:cs typeface="Lato" charset="0"/>
              </a:rPr>
              <a:t>LINK PREDICTION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EBE4A8-6523-447C-B883-FE7CDAFB679C}"/>
              </a:ext>
            </a:extLst>
          </p:cNvPr>
          <p:cNvSpPr/>
          <p:nvPr/>
        </p:nvSpPr>
        <p:spPr>
          <a:xfrm>
            <a:off x="1940774" y="5192519"/>
            <a:ext cx="695488" cy="1134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0C4999-E6A5-49C0-9636-6566561DB374}"/>
              </a:ext>
            </a:extLst>
          </p:cNvPr>
          <p:cNvSpPr/>
          <p:nvPr/>
        </p:nvSpPr>
        <p:spPr>
          <a:xfrm>
            <a:off x="1929124" y="5996368"/>
            <a:ext cx="1051918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Attempts to predict connections between data items.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Look for areas where a link does not exist and suggest that a link should exist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Business/Marketing Use:</a:t>
            </a:r>
          </a:p>
          <a:p>
            <a:r>
              <a:rPr lang="en-US" dirty="0">
                <a:solidFill>
                  <a:schemeClr val="accent3"/>
                </a:solidFill>
              </a:rPr>
              <a:t>Social media friend recommendations (Facebook, LinkedIn)</a:t>
            </a:r>
          </a:p>
          <a:p>
            <a:r>
              <a:rPr lang="en-US" dirty="0">
                <a:solidFill>
                  <a:schemeClr val="accent3"/>
                </a:solidFill>
              </a:rPr>
              <a:t>Amazon, Netflix recommendations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3326B5-13B5-4056-B67A-5B9952C57903}"/>
              </a:ext>
            </a:extLst>
          </p:cNvPr>
          <p:cNvSpPr txBox="1"/>
          <p:nvPr/>
        </p:nvSpPr>
        <p:spPr>
          <a:xfrm>
            <a:off x="13876945" y="4804461"/>
            <a:ext cx="6198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Lato" charset="0"/>
                <a:ea typeface="Lato" charset="0"/>
                <a:cs typeface="Lato" charset="0"/>
              </a:rPr>
              <a:t>DATA REDUCTION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831707-DA1E-4A50-AE7A-DF2573D250CB}"/>
              </a:ext>
            </a:extLst>
          </p:cNvPr>
          <p:cNvSpPr/>
          <p:nvPr/>
        </p:nvSpPr>
        <p:spPr>
          <a:xfrm>
            <a:off x="12820708" y="5219960"/>
            <a:ext cx="695488" cy="1134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B3F107-D65D-41AD-B035-40154A0C0930}"/>
              </a:ext>
            </a:extLst>
          </p:cNvPr>
          <p:cNvSpPr/>
          <p:nvPr/>
        </p:nvSpPr>
        <p:spPr>
          <a:xfrm>
            <a:off x="12809058" y="5920321"/>
            <a:ext cx="1051918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Attempts to take a large dataset and replace it with a smaller set of data that contains the relevant/important information of the larger set.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Trade-off of less information but improved insight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Business/Marketing Use:</a:t>
            </a:r>
          </a:p>
          <a:p>
            <a:r>
              <a:rPr lang="en-US" dirty="0">
                <a:solidFill>
                  <a:schemeClr val="accent3"/>
                </a:solidFill>
              </a:rPr>
              <a:t>Taking a customer file with multiple geographic variables including latitude and longitude and summarizing it to customers by state.</a:t>
            </a:r>
          </a:p>
        </p:txBody>
      </p:sp>
    </p:spTree>
    <p:extLst>
      <p:ext uri="{BB962C8B-B14F-4D97-AF65-F5344CB8AC3E}">
        <p14:creationId xmlns:p14="http://schemas.microsoft.com/office/powerpoint/2010/main" val="356112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162" y="4234070"/>
            <a:ext cx="24367486" cy="94819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162" y="1"/>
            <a:ext cx="24367485" cy="4234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D9BE1F-D459-9144-A944-1055081ACB39}"/>
              </a:ext>
            </a:extLst>
          </p:cNvPr>
          <p:cNvSpPr txBox="1"/>
          <p:nvPr/>
        </p:nvSpPr>
        <p:spPr>
          <a:xfrm>
            <a:off x="1642026" y="1762299"/>
            <a:ext cx="16716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COMMON DATA MINING TASKS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C355C3-9849-4C2D-9641-8775D3237C7C}"/>
              </a:ext>
            </a:extLst>
          </p:cNvPr>
          <p:cNvSpPr txBox="1"/>
          <p:nvPr/>
        </p:nvSpPr>
        <p:spPr>
          <a:xfrm>
            <a:off x="2997011" y="4777020"/>
            <a:ext cx="91918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Lato" charset="0"/>
                <a:ea typeface="Lato" charset="0"/>
                <a:cs typeface="Lato" charset="0"/>
              </a:rPr>
              <a:t>CAUSAL MODELING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EBE4A8-6523-447C-B883-FE7CDAFB679C}"/>
              </a:ext>
            </a:extLst>
          </p:cNvPr>
          <p:cNvSpPr/>
          <p:nvPr/>
        </p:nvSpPr>
        <p:spPr>
          <a:xfrm>
            <a:off x="1940774" y="5192519"/>
            <a:ext cx="695488" cy="1134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solidFill>
                <a:schemeClr val="bg1"/>
              </a:solidFill>
              <a:latin typeface="Montserrat Light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0C4999-E6A5-49C0-9636-6566561DB374}"/>
              </a:ext>
            </a:extLst>
          </p:cNvPr>
          <p:cNvSpPr/>
          <p:nvPr/>
        </p:nvSpPr>
        <p:spPr>
          <a:xfrm>
            <a:off x="1929124" y="5996368"/>
            <a:ext cx="1051918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cs typeface="Arial" panose="020B0604020202020204" pitchFamily="34" charset="0"/>
              </a:rPr>
              <a:t>Attempts to understand what events or actions influence others.</a:t>
            </a:r>
          </a:p>
          <a:p>
            <a:endParaRPr lang="en-US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cs typeface="Arial" panose="020B0604020202020204" pitchFamily="34" charset="0"/>
              </a:rPr>
              <a:t>Randomized controlled experiments (A/B tests)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cs typeface="Arial" panose="020B0604020202020204" pitchFamily="34" charset="0"/>
              </a:rPr>
              <a:t>If a control group is used, they will not be targeted (sacrifice for the greater good of gaining insight)</a:t>
            </a:r>
          </a:p>
          <a:p>
            <a:endParaRPr lang="en-US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tx2"/>
                </a:solidFill>
                <a:cs typeface="Arial" panose="020B0604020202020204" pitchFamily="34" charset="0"/>
              </a:rPr>
              <a:t>Business/Marketing Use:</a:t>
            </a:r>
          </a:p>
          <a:p>
            <a:r>
              <a:rPr lang="en-US" dirty="0">
                <a:solidFill>
                  <a:schemeClr val="accent3"/>
                </a:solidFill>
                <a:cs typeface="Arial" panose="020B0604020202020204" pitchFamily="34" charset="0"/>
              </a:rPr>
              <a:t>Does a specific offer entice people to make a purchase?</a:t>
            </a:r>
          </a:p>
          <a:p>
            <a:r>
              <a:rPr lang="en-US" dirty="0">
                <a:solidFill>
                  <a:schemeClr val="accent3"/>
                </a:solidFill>
                <a:cs typeface="Arial" panose="020B0604020202020204" pitchFamily="34" charset="0"/>
              </a:rPr>
              <a:t>Email subject lines (which has higher open rate)</a:t>
            </a:r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183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85315E-E14E-4B78-82FF-9593F597BB5C}"/>
              </a:ext>
            </a:extLst>
          </p:cNvPr>
          <p:cNvSpPr txBox="1"/>
          <p:nvPr/>
        </p:nvSpPr>
        <p:spPr>
          <a:xfrm>
            <a:off x="1642026" y="1762299"/>
            <a:ext cx="172486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SUPERVISED vs. UNSUPERVISED METHODS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A651FE5-DEF1-4C0B-81A6-7C3E1AED6D93}"/>
              </a:ext>
            </a:extLst>
          </p:cNvPr>
          <p:cNvGrpSpPr/>
          <p:nvPr/>
        </p:nvGrpSpPr>
        <p:grpSpPr>
          <a:xfrm>
            <a:off x="12913001" y="4090755"/>
            <a:ext cx="10654696" cy="7050982"/>
            <a:chOff x="1232504" y="3964146"/>
            <a:chExt cx="10654696" cy="7050982"/>
          </a:xfrm>
        </p:grpSpPr>
        <p:sp>
          <p:nvSpPr>
            <p:cNvPr id="5" name="Subtitle 2">
              <a:extLst>
                <a:ext uri="{FF2B5EF4-FFF2-40B4-BE49-F238E27FC236}">
                  <a16:creationId xmlns:a16="http://schemas.microsoft.com/office/drawing/2014/main" id="{A64DB5B3-DE3D-428C-A399-00F25DDB34E0}"/>
                </a:ext>
              </a:extLst>
            </p:cNvPr>
            <p:cNvSpPr txBox="1">
              <a:spLocks/>
            </p:cNvSpPr>
            <p:nvPr/>
          </p:nvSpPr>
          <p:spPr>
            <a:xfrm>
              <a:off x="1232504" y="4610477"/>
              <a:ext cx="10654696" cy="6404651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71500" indent="-571500" algn="l">
                <a:buFont typeface="Arial" panose="020B0604020202020204" pitchFamily="34" charset="0"/>
                <a:buChar char="•"/>
              </a:pPr>
              <a:r>
                <a:rPr lang="en-US" sz="4000" b="1" dirty="0">
                  <a:latin typeface="+mn-lt"/>
                  <a:cs typeface="Arial" panose="020B0604020202020204" pitchFamily="34" charset="0"/>
                </a:rPr>
                <a:t>No specific purpose or target is defined</a:t>
              </a:r>
            </a:p>
            <a:p>
              <a:pPr marL="571500" indent="-571500" algn="l">
                <a:buFont typeface="Arial" panose="020B0604020202020204" pitchFamily="34" charset="0"/>
                <a:buChar char="•"/>
              </a:pPr>
              <a:r>
                <a:rPr lang="en-US" sz="4000" b="1" dirty="0">
                  <a:latin typeface="+mn-lt"/>
                  <a:cs typeface="Arial" panose="020B0604020202020204" pitchFamily="34" charset="0"/>
                </a:rPr>
                <a:t>Exploratory</a:t>
              </a:r>
            </a:p>
            <a:p>
              <a:pPr marL="571500" indent="-571500" algn="l">
                <a:buFont typeface="Arial" panose="020B0604020202020204" pitchFamily="34" charset="0"/>
                <a:buChar char="•"/>
              </a:pPr>
              <a:endParaRPr lang="en-US" sz="4000" b="1" dirty="0">
                <a:latin typeface="+mn-lt"/>
                <a:cs typeface="Arial" panose="020B0604020202020204" pitchFamily="34" charset="0"/>
              </a:endParaRPr>
            </a:p>
            <a:p>
              <a:pPr algn="l"/>
              <a:r>
                <a:rPr lang="en-US" sz="3600" b="1" dirty="0">
                  <a:solidFill>
                    <a:schemeClr val="accent3"/>
                  </a:solidFill>
                  <a:latin typeface="+mn-lt"/>
                  <a:cs typeface="Arial" panose="020B0604020202020204" pitchFamily="34" charset="0"/>
                </a:rPr>
                <a:t>“Do our customers naturally fall into different groups?”</a:t>
              </a:r>
            </a:p>
            <a:p>
              <a:pPr algn="l"/>
              <a:r>
                <a:rPr lang="en-US" sz="3600" b="1" dirty="0">
                  <a:solidFill>
                    <a:schemeClr val="accent3"/>
                  </a:solidFill>
                  <a:latin typeface="+mn-lt"/>
                  <a:cs typeface="Arial" panose="020B0604020202020204" pitchFamily="34" charset="0"/>
                </a:rPr>
                <a:t>“What products are bought together?”</a:t>
              </a:r>
            </a:p>
            <a:p>
              <a:pPr algn="l"/>
              <a:endParaRPr lang="en-US" sz="3600" b="1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endParaRPr>
            </a:p>
            <a:p>
              <a:pPr algn="l"/>
              <a:endParaRPr lang="en-US" sz="3600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12144FE-013F-4FFE-9E45-42331E5CDDE7}"/>
                </a:ext>
              </a:extLst>
            </p:cNvPr>
            <p:cNvSpPr txBox="1"/>
            <p:nvPr/>
          </p:nvSpPr>
          <p:spPr>
            <a:xfrm>
              <a:off x="2709915" y="3964146"/>
              <a:ext cx="701956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chemeClr val="accent1"/>
                  </a:solidFill>
                  <a:latin typeface="Lato" charset="0"/>
                  <a:ea typeface="Lato" charset="0"/>
                  <a:cs typeface="Lato" charset="0"/>
                </a:rPr>
                <a:t>UNSUPERVISED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51EBAD0-CE41-4CF1-BCB7-03C33171AB59}"/>
                </a:ext>
              </a:extLst>
            </p:cNvPr>
            <p:cNvSpPr/>
            <p:nvPr/>
          </p:nvSpPr>
          <p:spPr>
            <a:xfrm>
              <a:off x="1642028" y="4230588"/>
              <a:ext cx="695488" cy="11344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chemeClr val="bg1"/>
                </a:solidFill>
                <a:latin typeface="Montserrat Light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967AF1F-2344-42B2-9686-7E5A7E8FF4AA}"/>
              </a:ext>
            </a:extLst>
          </p:cNvPr>
          <p:cNvGrpSpPr/>
          <p:nvPr/>
        </p:nvGrpSpPr>
        <p:grpSpPr>
          <a:xfrm>
            <a:off x="1519600" y="4090755"/>
            <a:ext cx="10654696" cy="6693961"/>
            <a:chOff x="1232504" y="3964146"/>
            <a:chExt cx="10654696" cy="6693961"/>
          </a:xfrm>
        </p:grpSpPr>
        <p:sp>
          <p:nvSpPr>
            <p:cNvPr id="9" name="Subtitle 2">
              <a:extLst>
                <a:ext uri="{FF2B5EF4-FFF2-40B4-BE49-F238E27FC236}">
                  <a16:creationId xmlns:a16="http://schemas.microsoft.com/office/drawing/2014/main" id="{7AF06CE2-BBB5-4CEA-AB81-51B3188C2D81}"/>
                </a:ext>
              </a:extLst>
            </p:cNvPr>
            <p:cNvSpPr txBox="1">
              <a:spLocks/>
            </p:cNvSpPr>
            <p:nvPr/>
          </p:nvSpPr>
          <p:spPr>
            <a:xfrm>
              <a:off x="1232504" y="4610477"/>
              <a:ext cx="10654696" cy="6047630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71500" indent="-571500" algn="l">
                <a:buFont typeface="Arial" panose="020B0604020202020204" pitchFamily="34" charset="0"/>
                <a:buChar char="•"/>
              </a:pPr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Specific target is defined</a:t>
              </a:r>
            </a:p>
            <a:p>
              <a:pPr marL="571500" indent="-571500" algn="l">
                <a:buFont typeface="Arial" panose="020B0604020202020204" pitchFamily="34" charset="0"/>
                <a:buChar char="•"/>
              </a:pPr>
              <a:r>
                <a:rPr lang="en-US" sz="3600" b="1" dirty="0">
                  <a:latin typeface="+mn-lt"/>
                  <a:cs typeface="Arial" panose="020B0604020202020204" pitchFamily="34" charset="0"/>
                </a:rPr>
                <a:t>Must have data on the target in order to model with it</a:t>
              </a:r>
            </a:p>
            <a:p>
              <a:pPr algn="l"/>
              <a:endParaRPr lang="en-US" sz="3600" dirty="0">
                <a:latin typeface="+mn-lt"/>
                <a:cs typeface="Arial" panose="020B0604020202020204" pitchFamily="34" charset="0"/>
              </a:endParaRPr>
            </a:p>
            <a:p>
              <a:pPr algn="l"/>
              <a:r>
                <a:rPr lang="en-US" sz="3600" b="1" dirty="0">
                  <a:solidFill>
                    <a:schemeClr val="accent3"/>
                  </a:solidFill>
                  <a:latin typeface="+mn-lt"/>
                  <a:cs typeface="Arial" panose="020B0604020202020204" pitchFamily="34" charset="0"/>
                </a:rPr>
                <a:t>“Will our customers buy the product if given an incentive?”</a:t>
              </a:r>
            </a:p>
            <a:p>
              <a:pPr algn="l"/>
              <a:r>
                <a:rPr lang="en-US" sz="3600" b="1" dirty="0">
                  <a:solidFill>
                    <a:schemeClr val="accent3"/>
                  </a:solidFill>
                  <a:latin typeface="+mn-lt"/>
                  <a:cs typeface="Arial" panose="020B0604020202020204" pitchFamily="34" charset="0"/>
                </a:rPr>
                <a:t>“What is the likelihood this customer will churn?”</a:t>
              </a:r>
            </a:p>
            <a:p>
              <a:pPr algn="l"/>
              <a:endParaRPr lang="en-US" sz="3600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5F23E4-1B05-4B7A-9781-853432489089}"/>
                </a:ext>
              </a:extLst>
            </p:cNvPr>
            <p:cNvSpPr txBox="1"/>
            <p:nvPr/>
          </p:nvSpPr>
          <p:spPr>
            <a:xfrm>
              <a:off x="2709915" y="3964146"/>
              <a:ext cx="61989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chemeClr val="accent1"/>
                  </a:solidFill>
                  <a:latin typeface="Lato" charset="0"/>
                  <a:ea typeface="Lato" charset="0"/>
                  <a:cs typeface="Lato" charset="0"/>
                </a:rPr>
                <a:t>SUPERVISED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548EC39-58DB-4393-A76B-BD87DCB3CEAF}"/>
                </a:ext>
              </a:extLst>
            </p:cNvPr>
            <p:cNvSpPr/>
            <p:nvPr/>
          </p:nvSpPr>
          <p:spPr>
            <a:xfrm>
              <a:off x="1642028" y="4230588"/>
              <a:ext cx="695488" cy="11344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chemeClr val="bg1"/>
                </a:solidFill>
                <a:latin typeface="Montserrat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854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85315E-E14E-4B78-82FF-9593F597BB5C}"/>
              </a:ext>
            </a:extLst>
          </p:cNvPr>
          <p:cNvSpPr txBox="1"/>
          <p:nvPr/>
        </p:nvSpPr>
        <p:spPr>
          <a:xfrm>
            <a:off x="1642026" y="1762299"/>
            <a:ext cx="172486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CHAPTER 13: pages 326-328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967AF1F-2344-42B2-9686-7E5A7E8FF4AA}"/>
              </a:ext>
            </a:extLst>
          </p:cNvPr>
          <p:cNvGrpSpPr/>
          <p:nvPr/>
        </p:nvGrpSpPr>
        <p:grpSpPr>
          <a:xfrm>
            <a:off x="1929123" y="3977310"/>
            <a:ext cx="15107592" cy="1569660"/>
            <a:chOff x="1642028" y="3850701"/>
            <a:chExt cx="6628130" cy="156966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5F23E4-1B05-4B7A-9781-853432489089}"/>
                </a:ext>
              </a:extLst>
            </p:cNvPr>
            <p:cNvSpPr txBox="1"/>
            <p:nvPr/>
          </p:nvSpPr>
          <p:spPr>
            <a:xfrm>
              <a:off x="2071205" y="3850701"/>
              <a:ext cx="61989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solidFill>
                    <a:schemeClr val="accent1"/>
                  </a:solidFill>
                  <a:latin typeface="Lato" charset="0"/>
                  <a:ea typeface="Lato" charset="0"/>
                  <a:cs typeface="Lato" charset="0"/>
                </a:rPr>
                <a:t>Data Mining Proposal and Evaluation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548EC39-58DB-4393-A76B-BD87DCB3CEAF}"/>
                </a:ext>
              </a:extLst>
            </p:cNvPr>
            <p:cNvSpPr/>
            <p:nvPr/>
          </p:nvSpPr>
          <p:spPr>
            <a:xfrm>
              <a:off x="1642028" y="4230588"/>
              <a:ext cx="288537" cy="11344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800" dirty="0">
                <a:solidFill>
                  <a:schemeClr val="bg1"/>
                </a:solidFill>
                <a:latin typeface="Montserrat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405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CF7935-2B96-4818-AD86-BD2EE2FF5935}"/>
              </a:ext>
            </a:extLst>
          </p:cNvPr>
          <p:cNvSpPr txBox="1"/>
          <p:nvPr/>
        </p:nvSpPr>
        <p:spPr>
          <a:xfrm>
            <a:off x="6255164" y="6196280"/>
            <a:ext cx="118673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tx2"/>
                </a:solidFill>
                <a:latin typeface="Lato Black" panose="020F0A02020204030203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7159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42280</TotalTime>
  <Words>886</Words>
  <Application>Microsoft Office PowerPoint</Application>
  <PresentationFormat>Custom</PresentationFormat>
  <Paragraphs>149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Gill Sans</vt:lpstr>
      <vt:lpstr>Montserrat Light</vt:lpstr>
      <vt:lpstr>Lato</vt:lpstr>
      <vt:lpstr>Arial</vt:lpstr>
      <vt:lpstr>Lato Black</vt:lpstr>
      <vt:lpstr>Lato Regular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Presentations</dc:title>
  <dc:subject/>
  <dc:creator>Brie Holt</dc:creator>
  <cp:keywords/>
  <dc:description/>
  <cp:lastModifiedBy>Brie Holt</cp:lastModifiedBy>
  <cp:revision>9361</cp:revision>
  <dcterms:created xsi:type="dcterms:W3CDTF">2014-11-12T21:47:38Z</dcterms:created>
  <dcterms:modified xsi:type="dcterms:W3CDTF">2020-04-20T21:53:38Z</dcterms:modified>
  <cp:category/>
</cp:coreProperties>
</file>